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328" r:id="rId4"/>
    <p:sldId id="329" r:id="rId5"/>
    <p:sldId id="259" r:id="rId6"/>
    <p:sldId id="333" r:id="rId7"/>
    <p:sldId id="276" r:id="rId8"/>
    <p:sldId id="352" r:id="rId9"/>
    <p:sldId id="348" r:id="rId10"/>
    <p:sldId id="335" r:id="rId11"/>
    <p:sldId id="258" r:id="rId12"/>
    <p:sldId id="261" r:id="rId13"/>
    <p:sldId id="347" r:id="rId14"/>
    <p:sldId id="341" r:id="rId15"/>
    <p:sldId id="350" r:id="rId16"/>
    <p:sldId id="339" r:id="rId17"/>
    <p:sldId id="340" r:id="rId18"/>
    <p:sldId id="284" r:id="rId19"/>
    <p:sldId id="287" r:id="rId20"/>
    <p:sldId id="294" r:id="rId21"/>
    <p:sldId id="301" r:id="rId22"/>
    <p:sldId id="302" r:id="rId23"/>
    <p:sldId id="308" r:id="rId24"/>
    <p:sldId id="336" r:id="rId25"/>
    <p:sldId id="345" r:id="rId26"/>
    <p:sldId id="317" r:id="rId27"/>
    <p:sldId id="346" r:id="rId28"/>
    <p:sldId id="342" r:id="rId29"/>
    <p:sldId id="327" r:id="rId3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84" autoAdjust="0"/>
    <p:restoredTop sz="94660"/>
  </p:normalViewPr>
  <p:slideViewPr>
    <p:cSldViewPr>
      <p:cViewPr varScale="1">
        <p:scale>
          <a:sx n="73" d="100"/>
          <a:sy n="73" d="100"/>
        </p:scale>
        <p:origin x="-33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Tytuł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cxnSp>
        <p:nvCxnSpPr>
          <p:cNvPr id="8" name="Łącznik prosty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Symbol zastępczy daty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11D6D-EA1A-4150-827E-A36295D2D1F6}" type="datetimeFigureOut">
              <a:rPr lang="pl-PL" smtClean="0"/>
              <a:pPr/>
              <a:t>2016-12-06</a:t>
            </a:fld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67A80F-2FA8-4434-8DF0-3DCA74EEBBC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honeycomb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11D6D-EA1A-4150-827E-A36295D2D1F6}" type="datetimeFigureOut">
              <a:rPr lang="pl-PL" smtClean="0"/>
              <a:pPr/>
              <a:t>2016-12-06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7A80F-2FA8-4434-8DF0-3DCA74EEBBC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honeycomb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11D6D-EA1A-4150-827E-A36295D2D1F6}" type="datetimeFigureOut">
              <a:rPr lang="pl-PL" smtClean="0"/>
              <a:pPr/>
              <a:t>2016-12-06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7A80F-2FA8-4434-8DF0-3DCA74EEBBC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honeycomb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EB11D6D-EA1A-4150-827E-A36295D2D1F6}" type="datetimeFigureOut">
              <a:rPr lang="pl-PL" smtClean="0"/>
              <a:pPr/>
              <a:t>2016-12-06</a:t>
            </a:fld>
            <a:endParaRPr lang="pl-PL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AB67A80F-2FA8-4434-8DF0-3DCA74EEBBC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6" name="Symbol zastępczy stopki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honeycomb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11D6D-EA1A-4150-827E-A36295D2D1F6}" type="datetimeFigureOut">
              <a:rPr lang="pl-PL" smtClean="0"/>
              <a:pPr/>
              <a:t>2016-12-06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7A80F-2FA8-4434-8DF0-3DCA74EEBBC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7" name="Łącznik prosty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honeycomb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11D6D-EA1A-4150-827E-A36295D2D1F6}" type="datetimeFigureOut">
              <a:rPr lang="pl-PL" smtClean="0"/>
              <a:pPr/>
              <a:t>2016-12-06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7A80F-2FA8-4434-8DF0-3DCA74EEBBC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honeycomb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7A80F-2FA8-4434-8DF0-3DCA74EEBBC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11D6D-EA1A-4150-827E-A36295D2D1F6}" type="datetimeFigureOut">
              <a:rPr lang="pl-PL" smtClean="0"/>
              <a:pPr/>
              <a:t>2016-12-06</a:t>
            </a:fld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2" name="Symbol zastępczy zawartości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4" name="Symbol zastępczy zawartości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10" name="Łącznik prosty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honeycomb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11D6D-EA1A-4150-827E-A36295D2D1F6}" type="datetimeFigureOut">
              <a:rPr lang="pl-PL" smtClean="0"/>
              <a:pPr/>
              <a:t>2016-12-06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7A80F-2FA8-4434-8DF0-3DCA74EEBBC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honeycomb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11D6D-EA1A-4150-827E-A36295D2D1F6}" type="datetimeFigureOut">
              <a:rPr lang="pl-PL" smtClean="0"/>
              <a:pPr/>
              <a:t>2016-12-06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7A80F-2FA8-4434-8DF0-3DCA74EEBBC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honeycomb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ymbol zastępczy zawartości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1" name="Tytuł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EB11D6D-EA1A-4150-827E-A36295D2D1F6}" type="datetimeFigureOut">
              <a:rPr lang="pl-PL" smtClean="0"/>
              <a:pPr/>
              <a:t>2016-12-06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B67A80F-2FA8-4434-8DF0-3DCA74EEBBC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honeycomb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11D6D-EA1A-4150-827E-A36295D2D1F6}" type="datetimeFigureOut">
              <a:rPr lang="pl-PL" smtClean="0"/>
              <a:pPr/>
              <a:t>2016-12-06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67A80F-2FA8-4434-8DF0-3DCA74EEBBC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honeycomb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EB11D6D-EA1A-4150-827E-A36295D2D1F6}" type="datetimeFigureOut">
              <a:rPr lang="pl-PL" smtClean="0"/>
              <a:pPr/>
              <a:t>2016-12-06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AB67A80F-2FA8-4434-8DF0-3DCA74EEBBC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3000">
        <p14:honeycomb/>
      </p:transition>
    </mc:Choice>
    <mc:Fallback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Uczniowie z kl. </a:t>
            </a:r>
            <a:r>
              <a:rPr lang="pl-PL" dirty="0" smtClean="0"/>
              <a:t>VI </a:t>
            </a:r>
            <a:r>
              <a:rPr lang="pl-PL" dirty="0" smtClean="0"/>
              <a:t>a Szkoły Podstawowej</a:t>
            </a:r>
          </a:p>
          <a:p>
            <a:r>
              <a:rPr lang="pl-PL" dirty="0" smtClean="0"/>
              <a:t> im. Konstytucji 3 Maja w Jaświłach </a:t>
            </a:r>
            <a:endParaRPr lang="pl-PL" dirty="0" smtClean="0"/>
          </a:p>
          <a:p>
            <a:r>
              <a:rPr lang="pl-PL" smtClean="0"/>
              <a:t>2016</a:t>
            </a: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FFFFFF"/>
                </a:solidFill>
              </a:rPr>
              <a:t>Witajcie w naszym ogrodzie</a:t>
            </a:r>
            <a:endParaRPr lang="pl-PL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5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 </a:t>
            </a:r>
          </a:p>
          <a:p>
            <a:endParaRPr lang="pl-PL" dirty="0" smtClean="0"/>
          </a:p>
          <a:p>
            <a:r>
              <a:rPr lang="pl-PL" dirty="0" smtClean="0"/>
              <a:t>Na terenie ogrodu znajduje się  spróchniałe, porośnięte mchem     i porostami drzewo. Jest ono domem dla trzmieli, chrząszczy  i innych owadów ale    i pokarmem dla różnych zwierzątek.</a:t>
            </a:r>
            <a:endParaRPr lang="pl-PL" dirty="0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918" r="13918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zawartości 11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8291264" cy="5715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Ogród przyjazny ptakom. </a:t>
            </a:r>
          </a:p>
          <a:p>
            <a:r>
              <a:rPr lang="pl-PL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Wykonaliśmy budki lęgowe dla ptaków. </a:t>
            </a:r>
          </a:p>
          <a:p>
            <a:pPr>
              <a:buNone/>
            </a:pPr>
            <a:r>
              <a:rPr lang="pl-PL" dirty="0" smtClean="0"/>
              <a:t>    Czekamy na mieszkańców. </a:t>
            </a:r>
            <a:r>
              <a:rPr lang="pl-PL" dirty="0" smtClean="0">
                <a:sym typeface="Wingdings" pitchFamily="2" charset="2"/>
              </a:rPr>
              <a:t></a:t>
            </a:r>
          </a:p>
          <a:p>
            <a:endParaRPr lang="pl-PL" dirty="0" smtClean="0">
              <a:sym typeface="Wingdings" pitchFamily="2" charset="2"/>
            </a:endParaRPr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pl-PL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Zawiesiliśmy jeden karmnik.</a:t>
            </a:r>
          </a:p>
          <a:p>
            <a:pPr>
              <a:buNone/>
            </a:pPr>
            <a:r>
              <a:rPr lang="pl-PL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pl-PL" dirty="0" smtClean="0"/>
              <a:t>Zebranymi  z ogrodu nasionami</a:t>
            </a:r>
          </a:p>
          <a:p>
            <a:pPr>
              <a:buNone/>
            </a:pPr>
            <a:r>
              <a:rPr lang="pl-PL" dirty="0" smtClean="0"/>
              <a:t> będziemy zimą dokarmiać ptaki. </a:t>
            </a:r>
          </a:p>
          <a:p>
            <a:endParaRPr lang="pl-PL" dirty="0"/>
          </a:p>
        </p:txBody>
      </p:sp>
      <p:pic>
        <p:nvPicPr>
          <p:cNvPr id="5" name="Symbol zastępczy obrazu 4" descr="IMG_9514.JPG"/>
          <p:cNvPicPr>
            <a:picLocks noChangeAspect="1"/>
          </p:cNvPicPr>
          <p:nvPr/>
        </p:nvPicPr>
        <p:blipFill>
          <a:blip r:embed="rId2" cstate="print"/>
          <a:srcRect t="19198" b="19198"/>
          <a:stretch>
            <a:fillRect/>
          </a:stretch>
        </p:blipFill>
        <p:spPr>
          <a:xfrm>
            <a:off x="5220072" y="1772816"/>
            <a:ext cx="2592288" cy="2395405"/>
          </a:xfrm>
          <a:prstGeom prst="rect">
            <a:avLst/>
          </a:prstGeom>
        </p:spPr>
      </p:pic>
      <p:pic>
        <p:nvPicPr>
          <p:cNvPr id="20482" name="Picture 2" descr="C:\Users\Ania\Desktop\ogród\nowe zdj\IMG_05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132856"/>
            <a:ext cx="3348372" cy="2232248"/>
          </a:xfrm>
          <a:prstGeom prst="rect">
            <a:avLst/>
          </a:prstGeom>
          <a:noFill/>
        </p:spPr>
      </p:pic>
      <p:pic>
        <p:nvPicPr>
          <p:cNvPr id="20483" name="Picture 3" descr="C:\Users\Ania\Desktop\ogród\nowe zdj\IMG_05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4581128"/>
            <a:ext cx="2951820" cy="196788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7020272" y="188640"/>
            <a:ext cx="16886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dirty="0" smtClean="0">
                <a:solidFill>
                  <a:srgbClr val="FFFFFF"/>
                </a:solidFill>
              </a:rPr>
              <a:t>Kwiaty</a:t>
            </a:r>
            <a:endParaRPr lang="pl-PL" sz="4000" dirty="0">
              <a:solidFill>
                <a:srgbClr val="FFFFFF"/>
              </a:solidFill>
            </a:endParaRPr>
          </a:p>
        </p:txBody>
      </p:sp>
      <p:pic>
        <p:nvPicPr>
          <p:cNvPr id="8" name="Symbol zastępczy obrazu 4" descr="IMG_0471.JPG"/>
          <p:cNvPicPr>
            <a:picLocks noChangeAspect="1"/>
          </p:cNvPicPr>
          <p:nvPr/>
        </p:nvPicPr>
        <p:blipFill>
          <a:blip r:embed="rId2" cstate="print"/>
          <a:srcRect l="13927" r="13927"/>
          <a:stretch>
            <a:fillRect/>
          </a:stretch>
        </p:blipFill>
        <p:spPr>
          <a:xfrm>
            <a:off x="6150258" y="4149080"/>
            <a:ext cx="2743571" cy="2535199"/>
          </a:xfrm>
          <a:prstGeom prst="rect">
            <a:avLst/>
          </a:prstGeo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</p:pic>
      <p:sp>
        <p:nvSpPr>
          <p:cNvPr id="9" name="pole tekstowe 8"/>
          <p:cNvSpPr txBox="1"/>
          <p:nvPr/>
        </p:nvSpPr>
        <p:spPr>
          <a:xfrm>
            <a:off x="7956376" y="6237312"/>
            <a:ext cx="1008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Goździk</a:t>
            </a:r>
            <a:endParaRPr lang="pl-PL" dirty="0"/>
          </a:p>
        </p:txBody>
      </p:sp>
      <p:pic>
        <p:nvPicPr>
          <p:cNvPr id="13" name="Symbol zastępczy obrazu 4" descr="IMG_0464.JPG"/>
          <p:cNvPicPr>
            <a:picLocks noChangeAspect="1"/>
          </p:cNvPicPr>
          <p:nvPr/>
        </p:nvPicPr>
        <p:blipFill>
          <a:blip r:embed="rId3" cstate="print"/>
          <a:srcRect l="13927" r="13927"/>
          <a:stretch>
            <a:fillRect/>
          </a:stretch>
        </p:blipFill>
        <p:spPr>
          <a:xfrm>
            <a:off x="5994405" y="836712"/>
            <a:ext cx="2805353" cy="2592288"/>
          </a:xfrm>
          <a:prstGeom prst="rect">
            <a:avLst/>
          </a:prstGeo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</p:pic>
      <p:sp>
        <p:nvSpPr>
          <p:cNvPr id="14" name="pole tekstowe 13"/>
          <p:cNvSpPr txBox="1"/>
          <p:nvPr/>
        </p:nvSpPr>
        <p:spPr>
          <a:xfrm>
            <a:off x="6228184" y="3356992"/>
            <a:ext cx="1592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Irys syberyjski</a:t>
            </a:r>
            <a:endParaRPr lang="pl-PL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3851920" y="4509120"/>
            <a:ext cx="1124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Dzwonek</a:t>
            </a:r>
            <a:endParaRPr lang="pl-PL" dirty="0"/>
          </a:p>
        </p:txBody>
      </p:sp>
      <p:pic>
        <p:nvPicPr>
          <p:cNvPr id="21" name="Picture 3" descr="I:\fajne\IMG_95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2656"/>
            <a:ext cx="2766053" cy="4149080"/>
          </a:xfrm>
          <a:prstGeom prst="rect">
            <a:avLst/>
          </a:prstGeom>
          <a:noFill/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4797152"/>
            <a:ext cx="2098195" cy="1843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 descr="I:\ogrod\kwiaty\IMG_95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332656"/>
            <a:ext cx="2784309" cy="4176465"/>
          </a:xfrm>
          <a:prstGeom prst="rect">
            <a:avLst/>
          </a:prstGeom>
          <a:noFill/>
        </p:spPr>
      </p:pic>
      <p:pic>
        <p:nvPicPr>
          <p:cNvPr id="12" name="Symbol zastępczy obrazu 4" descr="IMG_9518.JPG"/>
          <p:cNvPicPr>
            <a:picLocks noChangeAspect="1"/>
          </p:cNvPicPr>
          <p:nvPr/>
        </p:nvPicPr>
        <p:blipFill>
          <a:blip r:embed="rId7" cstate="print"/>
          <a:srcRect t="19198" b="19198"/>
          <a:stretch>
            <a:fillRect/>
          </a:stretch>
        </p:blipFill>
        <p:spPr>
          <a:xfrm>
            <a:off x="3491880" y="4941168"/>
            <a:ext cx="1872208" cy="1730015"/>
          </a:xfrm>
          <a:prstGeom prst="rect">
            <a:avLst/>
          </a:prstGeo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</p:pic>
      <p:sp>
        <p:nvSpPr>
          <p:cNvPr id="17" name="pole tekstowe 16"/>
          <p:cNvSpPr txBox="1"/>
          <p:nvPr/>
        </p:nvSpPr>
        <p:spPr>
          <a:xfrm>
            <a:off x="0" y="6309320"/>
            <a:ext cx="618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Juka</a:t>
            </a:r>
            <a:endParaRPr lang="pl-PL" dirty="0"/>
          </a:p>
        </p:txBody>
      </p:sp>
      <p:sp>
        <p:nvSpPr>
          <p:cNvPr id="18" name="pole tekstowe 17"/>
          <p:cNvSpPr txBox="1"/>
          <p:nvPr/>
        </p:nvSpPr>
        <p:spPr>
          <a:xfrm>
            <a:off x="179512" y="4437112"/>
            <a:ext cx="1096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Ostróżka</a:t>
            </a: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I:\fajne\IMG_05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5544616" cy="3696410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188640"/>
            <a:ext cx="1975867" cy="368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ole tekstowe 8"/>
          <p:cNvSpPr txBox="1"/>
          <p:nvPr/>
        </p:nvSpPr>
        <p:spPr>
          <a:xfrm>
            <a:off x="4932040" y="3284984"/>
            <a:ext cx="625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Mak</a:t>
            </a:r>
            <a:endParaRPr lang="pl-PL" dirty="0"/>
          </a:p>
        </p:txBody>
      </p:sp>
      <p:pic>
        <p:nvPicPr>
          <p:cNvPr id="10" name="Symbol zastępczy obrazu 4" descr="IMG_9486.JPG"/>
          <p:cNvPicPr>
            <a:picLocks noChangeAspect="1"/>
          </p:cNvPicPr>
          <p:nvPr/>
        </p:nvPicPr>
        <p:blipFill>
          <a:blip r:embed="rId4" cstate="print"/>
          <a:srcRect l="13927" r="13927"/>
          <a:stretch>
            <a:fillRect/>
          </a:stretch>
        </p:blipFill>
        <p:spPr>
          <a:xfrm>
            <a:off x="3275856" y="4365104"/>
            <a:ext cx="2427557" cy="2243186"/>
          </a:xfrm>
          <a:prstGeom prst="rect">
            <a:avLst/>
          </a:prstGeo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</p:pic>
      <p:pic>
        <p:nvPicPr>
          <p:cNvPr id="11" name="Symbol zastępczy obrazu 4" descr="IMG_0461.JPG"/>
          <p:cNvPicPr>
            <a:picLocks noChangeAspect="1"/>
          </p:cNvPicPr>
          <p:nvPr/>
        </p:nvPicPr>
        <p:blipFill>
          <a:blip r:embed="rId5" cstate="print"/>
          <a:srcRect l="13927" r="13927"/>
          <a:stretch>
            <a:fillRect/>
          </a:stretch>
        </p:blipFill>
        <p:spPr>
          <a:xfrm>
            <a:off x="467544" y="4293096"/>
            <a:ext cx="2493647" cy="2304256"/>
          </a:xfrm>
          <a:prstGeom prst="rect">
            <a:avLst/>
          </a:prstGeo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</p:pic>
      <p:pic>
        <p:nvPicPr>
          <p:cNvPr id="12" name="Symbol zastępczy obrazu 16" descr="IMG_0455.JPG"/>
          <p:cNvPicPr>
            <a:picLocks noChangeAspect="1"/>
          </p:cNvPicPr>
          <p:nvPr/>
        </p:nvPicPr>
        <p:blipFill>
          <a:blip r:embed="rId6" cstate="print"/>
          <a:srcRect l="13927" r="13927"/>
          <a:stretch>
            <a:fillRect/>
          </a:stretch>
        </p:blipFill>
        <p:spPr>
          <a:xfrm>
            <a:off x="6156176" y="4365104"/>
            <a:ext cx="2455539" cy="2269043"/>
          </a:xfrm>
          <a:prstGeom prst="rect">
            <a:avLst/>
          </a:prstGeo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188640"/>
            <a:ext cx="2308434" cy="3681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4788024" y="3356992"/>
            <a:ext cx="625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FFFF"/>
                </a:solidFill>
              </a:rPr>
              <a:t>Mak</a:t>
            </a:r>
            <a:endParaRPr lang="pl-PL" dirty="0">
              <a:solidFill>
                <a:srgbClr val="FFFFFF"/>
              </a:solidFill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2987824" y="3861048"/>
            <a:ext cx="3761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FFFF"/>
                </a:solidFill>
              </a:rPr>
              <a:t>Obserwujemy cykl rozwojowy roślin</a:t>
            </a:r>
            <a:endParaRPr lang="pl-PL" dirty="0">
              <a:solidFill>
                <a:srgbClr val="FFFFFF"/>
              </a:solidFill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1043608" y="6488668"/>
            <a:ext cx="1159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FFFF"/>
                </a:solidFill>
              </a:rPr>
              <a:t>Rumianki</a:t>
            </a:r>
            <a:endParaRPr lang="pl-PL" dirty="0">
              <a:solidFill>
                <a:srgbClr val="FFFFFF"/>
              </a:solidFill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3563888" y="6488668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FFFF"/>
                </a:solidFill>
              </a:rPr>
              <a:t>Aksamitka</a:t>
            </a:r>
            <a:endParaRPr lang="pl-PL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2947683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052736"/>
            <a:ext cx="2488470" cy="2307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3933056"/>
            <a:ext cx="1656184" cy="2686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500" y="1065150"/>
            <a:ext cx="2448272" cy="2293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3573016"/>
            <a:ext cx="572593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pole tekstowe 28"/>
          <p:cNvSpPr txBox="1"/>
          <p:nvPr/>
        </p:nvSpPr>
        <p:spPr>
          <a:xfrm>
            <a:off x="3419872" y="188640"/>
            <a:ext cx="42017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Tulipany . </a:t>
            </a:r>
          </a:p>
          <a:p>
            <a:r>
              <a:rPr lang="pl-PL" dirty="0" smtClean="0"/>
              <a:t>Cebule tulipanów posadziliśmy jesienią. </a:t>
            </a:r>
          </a:p>
          <a:p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404664"/>
            <a:ext cx="2578795" cy="261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04663"/>
            <a:ext cx="3600400" cy="2778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5" y="3573016"/>
            <a:ext cx="4159587" cy="309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6500" y="3789040"/>
            <a:ext cx="2509635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pole tekstowe 10"/>
          <p:cNvSpPr txBox="1"/>
          <p:nvPr/>
        </p:nvSpPr>
        <p:spPr>
          <a:xfrm>
            <a:off x="323528" y="3212976"/>
            <a:ext cx="3348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FFFF"/>
                </a:solidFill>
              </a:rPr>
              <a:t>Tak prezentowały się na wiosnę.</a:t>
            </a:r>
            <a:endParaRPr lang="pl-PL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476672"/>
            <a:ext cx="272359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I:\fajne\IMG_95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4664"/>
            <a:ext cx="1920213" cy="2880320"/>
          </a:xfrm>
          <a:prstGeom prst="rect">
            <a:avLst/>
          </a:prstGeom>
          <a:noFill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476672"/>
            <a:ext cx="315569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C:\Users\Ania\Desktop\ogród\IMG_98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717032"/>
            <a:ext cx="2016224" cy="1344149"/>
          </a:xfrm>
          <a:prstGeom prst="rect">
            <a:avLst/>
          </a:prstGeom>
          <a:noFill/>
        </p:spPr>
      </p:pic>
      <p:pic>
        <p:nvPicPr>
          <p:cNvPr id="9" name="Picture 2" descr="C:\Users\Ania\Desktop\ogród\IMG_98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3645024"/>
            <a:ext cx="3564396" cy="2376264"/>
          </a:xfrm>
          <a:prstGeom prst="rect">
            <a:avLst/>
          </a:prstGeom>
          <a:noFill/>
        </p:spPr>
      </p:pic>
      <p:pic>
        <p:nvPicPr>
          <p:cNvPr id="15366" name="Picture 6" descr="I:\ogrod\kwiaty\IMG_949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800" y="3789040"/>
            <a:ext cx="1944216" cy="2916325"/>
          </a:xfrm>
          <a:prstGeom prst="rect">
            <a:avLst/>
          </a:prstGeom>
          <a:noFill/>
        </p:spPr>
      </p:pic>
      <p:pic>
        <p:nvPicPr>
          <p:cNvPr id="15367" name="Picture 7" descr="I:\ogrod\kwiaty\IMG_952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5157192"/>
            <a:ext cx="2195736" cy="1463824"/>
          </a:xfrm>
          <a:prstGeom prst="rect">
            <a:avLst/>
          </a:prstGeom>
          <a:noFill/>
        </p:spPr>
      </p:pic>
      <p:sp>
        <p:nvSpPr>
          <p:cNvPr id="10" name="pole tekstowe 9"/>
          <p:cNvSpPr txBox="1"/>
          <p:nvPr/>
        </p:nvSpPr>
        <p:spPr>
          <a:xfrm>
            <a:off x="2483768" y="3212976"/>
            <a:ext cx="112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Barwinek</a:t>
            </a:r>
            <a:endParaRPr lang="pl-PL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5292080" y="5517232"/>
            <a:ext cx="983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FFFF"/>
                </a:solidFill>
              </a:rPr>
              <a:t>Piwonia</a:t>
            </a:r>
            <a:endParaRPr lang="pl-PL" dirty="0">
              <a:solidFill>
                <a:srgbClr val="FFFFFF"/>
              </a:solidFill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539552" y="6237312"/>
            <a:ext cx="1163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Hortensja</a:t>
            </a:r>
            <a:endParaRPr lang="pl-PL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5292080" y="6021288"/>
            <a:ext cx="27876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Rośliny, których  sadzonki</a:t>
            </a:r>
          </a:p>
          <a:p>
            <a:r>
              <a:rPr lang="pl-PL" dirty="0" smtClean="0"/>
              <a:t>przyniosły  nasze  mamy .</a:t>
            </a:r>
            <a:endParaRPr lang="pl-PL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395536" y="2852936"/>
            <a:ext cx="1079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bg2">
                    <a:lumMod val="50000"/>
                  </a:schemeClr>
                </a:solidFill>
              </a:rPr>
              <a:t>Liliowiec</a:t>
            </a:r>
            <a:endParaRPr lang="pl-PL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251520" y="4725144"/>
            <a:ext cx="872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bg2">
                    <a:lumMod val="50000"/>
                  </a:schemeClr>
                </a:solidFill>
              </a:rPr>
              <a:t>Funkia</a:t>
            </a:r>
            <a:endParaRPr lang="pl-PL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8" name="pole tekstowe 17"/>
          <p:cNvSpPr txBox="1"/>
          <p:nvPr/>
        </p:nvSpPr>
        <p:spPr>
          <a:xfrm>
            <a:off x="1259632" y="836712"/>
            <a:ext cx="872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FFFF"/>
                </a:solidFill>
              </a:rPr>
              <a:t>Paproć</a:t>
            </a:r>
            <a:endParaRPr lang="pl-PL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obrazu 4" descr="IMG_046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3927" r="13927"/>
          <a:stretch>
            <a:fillRect/>
          </a:stretch>
        </p:blipFill>
        <p:spPr>
          <a:xfrm rot="16200000">
            <a:off x="70694" y="1415861"/>
            <a:ext cx="3873660" cy="3579457"/>
          </a:xfrm>
        </p:spPr>
      </p:pic>
      <p:sp>
        <p:nvSpPr>
          <p:cNvPr id="6" name="pole tekstowe 5"/>
          <p:cNvSpPr txBox="1"/>
          <p:nvPr/>
        </p:nvSpPr>
        <p:spPr>
          <a:xfrm>
            <a:off x="323528" y="5157192"/>
            <a:ext cx="1382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Krzewuszka</a:t>
            </a:r>
            <a:endParaRPr lang="pl-PL" dirty="0"/>
          </a:p>
        </p:txBody>
      </p:sp>
      <p:pic>
        <p:nvPicPr>
          <p:cNvPr id="9" name="Symbol zastępczy obrazu 4" descr="IMG_0479.JPG"/>
          <p:cNvPicPr>
            <a:picLocks noChangeAspect="1"/>
          </p:cNvPicPr>
          <p:nvPr/>
        </p:nvPicPr>
        <p:blipFill>
          <a:blip r:embed="rId3" cstate="print"/>
          <a:srcRect l="13927" r="13927"/>
          <a:stretch>
            <a:fillRect/>
          </a:stretch>
        </p:blipFill>
        <p:spPr>
          <a:xfrm>
            <a:off x="4932039" y="3356992"/>
            <a:ext cx="3573021" cy="3301652"/>
          </a:xfrm>
          <a:prstGeom prst="rect">
            <a:avLst/>
          </a:prstGeo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</p:pic>
      <p:sp>
        <p:nvSpPr>
          <p:cNvPr id="10" name="pole tekstowe 9"/>
          <p:cNvSpPr txBox="1"/>
          <p:nvPr/>
        </p:nvSpPr>
        <p:spPr>
          <a:xfrm>
            <a:off x="2555776" y="6237312"/>
            <a:ext cx="2440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Wiciokrzew  pomorski</a:t>
            </a:r>
            <a:endParaRPr lang="pl-PL" dirty="0"/>
          </a:p>
        </p:txBody>
      </p:sp>
      <p:pic>
        <p:nvPicPr>
          <p:cNvPr id="11" name="Symbol zastępczy obrazu 4" descr="IMG_9526.JPG"/>
          <p:cNvPicPr>
            <a:picLocks noChangeAspect="1"/>
          </p:cNvPicPr>
          <p:nvPr/>
        </p:nvPicPr>
        <p:blipFill>
          <a:blip r:embed="rId4" cstate="print"/>
          <a:srcRect l="13927" r="13927"/>
          <a:stretch>
            <a:fillRect/>
          </a:stretch>
        </p:blipFill>
        <p:spPr>
          <a:xfrm>
            <a:off x="4283967" y="332656"/>
            <a:ext cx="3194985" cy="2952328"/>
          </a:xfrm>
          <a:prstGeom prst="rect">
            <a:avLst/>
          </a:prstGeo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</p:pic>
      <p:sp>
        <p:nvSpPr>
          <p:cNvPr id="7" name="pole tekstowe 6"/>
          <p:cNvSpPr txBox="1"/>
          <p:nvPr/>
        </p:nvSpPr>
        <p:spPr>
          <a:xfrm>
            <a:off x="899592" y="548680"/>
            <a:ext cx="1837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Krzewy ozdobne</a:t>
            </a: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6444208" y="5949280"/>
            <a:ext cx="1392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/>
              <a:t>Jałowiec</a:t>
            </a:r>
            <a:endParaRPr lang="pl-PL" sz="2400" b="1" dirty="0"/>
          </a:p>
        </p:txBody>
      </p:sp>
      <p:sp>
        <p:nvSpPr>
          <p:cNvPr id="8" name="pole tekstowe 7"/>
          <p:cNvSpPr txBox="1"/>
          <p:nvPr/>
        </p:nvSpPr>
        <p:spPr>
          <a:xfrm>
            <a:off x="971600" y="3717032"/>
            <a:ext cx="631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/>
              <a:t>Cis</a:t>
            </a:r>
            <a:endParaRPr lang="pl-PL" sz="2400" b="1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5652120" y="2780928"/>
            <a:ext cx="115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Bukszpan</a:t>
            </a:r>
            <a:endParaRPr lang="pl-PL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57219"/>
            <a:ext cx="2784351" cy="3367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3861048"/>
            <a:ext cx="4414837" cy="25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C:\Users\Ania\Desktop\ogród\IMG_98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476672"/>
            <a:ext cx="4247964" cy="2831976"/>
          </a:xfrm>
          <a:prstGeom prst="rect">
            <a:avLst/>
          </a:prstGeom>
          <a:noFill/>
        </p:spPr>
      </p:pic>
      <p:sp>
        <p:nvSpPr>
          <p:cNvPr id="14" name="pole tekstowe 13"/>
          <p:cNvSpPr txBox="1"/>
          <p:nvPr/>
        </p:nvSpPr>
        <p:spPr>
          <a:xfrm>
            <a:off x="4067944" y="3356992"/>
            <a:ext cx="1616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/>
              <a:t>Bukszpan</a:t>
            </a:r>
            <a:endParaRPr lang="pl-PL" sz="2400" b="1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6372200" y="1556792"/>
            <a:ext cx="2057400" cy="1066800"/>
          </a:xfrm>
        </p:spPr>
        <p:txBody>
          <a:bodyPr>
            <a:noAutofit/>
          </a:bodyPr>
          <a:lstStyle/>
          <a:p>
            <a:r>
              <a:rPr lang="pl-PL" sz="2800" dirty="0" smtClean="0">
                <a:solidFill>
                  <a:srgbClr val="FFFFFF"/>
                </a:solidFill>
              </a:rPr>
              <a:t>Krzewy   owocowe</a:t>
            </a:r>
            <a:endParaRPr lang="pl-PL" sz="2800" dirty="0">
              <a:solidFill>
                <a:srgbClr val="FFFFFF"/>
              </a:solidFill>
            </a:endParaRPr>
          </a:p>
        </p:txBody>
      </p:sp>
      <p:pic>
        <p:nvPicPr>
          <p:cNvPr id="2" name="Symbol zastępczy obrazu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927" r="13927"/>
          <a:stretch>
            <a:fillRect/>
          </a:stretch>
        </p:blipFill>
        <p:spPr>
          <a:xfrm>
            <a:off x="166567" y="188640"/>
            <a:ext cx="2893265" cy="2673524"/>
          </a:xfrm>
        </p:spPr>
      </p:pic>
      <p:sp>
        <p:nvSpPr>
          <p:cNvPr id="7" name="pole tekstowe 6"/>
          <p:cNvSpPr txBox="1"/>
          <p:nvPr/>
        </p:nvSpPr>
        <p:spPr>
          <a:xfrm>
            <a:off x="539552" y="2852936"/>
            <a:ext cx="2356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Agrest  (zaatakowany </a:t>
            </a:r>
          </a:p>
          <a:p>
            <a:r>
              <a:rPr lang="pl-PL" dirty="0" smtClean="0"/>
              <a:t>mączniakiem)</a:t>
            </a:r>
            <a:endParaRPr lang="pl-PL" dirty="0"/>
          </a:p>
        </p:txBody>
      </p:sp>
      <p:pic>
        <p:nvPicPr>
          <p:cNvPr id="8" name="Symbol zastępczy obrazu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927" r="13927"/>
          <a:stretch>
            <a:fillRect/>
          </a:stretch>
        </p:blipFill>
        <p:spPr>
          <a:xfrm>
            <a:off x="3347864" y="277056"/>
            <a:ext cx="2808311" cy="2595022"/>
          </a:xfrm>
          <a:prstGeom prst="rect">
            <a:avLst/>
          </a:prstGeo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</p:pic>
      <p:sp>
        <p:nvSpPr>
          <p:cNvPr id="9" name="pole tekstowe 8"/>
          <p:cNvSpPr txBox="1"/>
          <p:nvPr/>
        </p:nvSpPr>
        <p:spPr>
          <a:xfrm>
            <a:off x="3563888" y="2780928"/>
            <a:ext cx="1112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Winorośl</a:t>
            </a:r>
            <a:endParaRPr lang="pl-PL" dirty="0"/>
          </a:p>
        </p:txBody>
      </p:sp>
      <p:pic>
        <p:nvPicPr>
          <p:cNvPr id="10" name="Symbol zastępczy obrazu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927" r="13927"/>
          <a:stretch>
            <a:fillRect/>
          </a:stretch>
        </p:blipFill>
        <p:spPr>
          <a:xfrm>
            <a:off x="611560" y="3501007"/>
            <a:ext cx="3168352" cy="2927717"/>
          </a:xfrm>
          <a:prstGeom prst="rect">
            <a:avLst/>
          </a:prstGeo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</p:pic>
      <p:sp>
        <p:nvSpPr>
          <p:cNvPr id="11" name="pole tekstowe 10"/>
          <p:cNvSpPr txBox="1"/>
          <p:nvPr/>
        </p:nvSpPr>
        <p:spPr>
          <a:xfrm>
            <a:off x="971600" y="6381328"/>
            <a:ext cx="877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Malina</a:t>
            </a:r>
            <a:endParaRPr lang="pl-PL" dirty="0"/>
          </a:p>
        </p:txBody>
      </p:sp>
      <p:pic>
        <p:nvPicPr>
          <p:cNvPr id="12" name="Symbol zastępczy obrazu 4" descr="IMG_0482.JPG"/>
          <p:cNvPicPr>
            <a:picLocks noChangeAspect="1"/>
          </p:cNvPicPr>
          <p:nvPr/>
        </p:nvPicPr>
        <p:blipFill>
          <a:blip r:embed="rId5" cstate="print"/>
          <a:srcRect l="13927" r="13927"/>
          <a:stretch>
            <a:fillRect/>
          </a:stretch>
        </p:blipFill>
        <p:spPr>
          <a:xfrm>
            <a:off x="4355976" y="3068959"/>
            <a:ext cx="3888432" cy="3593108"/>
          </a:xfrm>
          <a:prstGeom prst="rect">
            <a:avLst/>
          </a:prstGeo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</p:pic>
      <p:sp>
        <p:nvSpPr>
          <p:cNvPr id="13" name="pole tekstowe 12"/>
          <p:cNvSpPr txBox="1"/>
          <p:nvPr/>
        </p:nvSpPr>
        <p:spPr>
          <a:xfrm>
            <a:off x="6804248" y="3356992"/>
            <a:ext cx="1235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Pigwowiec</a:t>
            </a: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>
          <a:xfrm>
            <a:off x="395536" y="836712"/>
            <a:ext cx="8229600" cy="4572000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pl-PL" sz="8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Na początku roku szkolnego dowiedzieliśmy się, że niedaleko naszej szkoły jest wolny, niezagospodarowany teren zarośnięty chwastami. Zawsze chcieliśmy aby zajęcia z przyrody odbywały się na łonie natury.  Wpadliśmy na pomysł z naszą panią od przyrody na zagospodarowanie tej działki.</a:t>
            </a:r>
          </a:p>
          <a:p>
            <a:pPr algn="just">
              <a:buNone/>
            </a:pPr>
            <a:r>
              <a:rPr lang="pl-PL" sz="8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                            I tak to się zaczęło... </a:t>
            </a:r>
          </a:p>
          <a:p>
            <a:pPr algn="just"/>
            <a:endParaRPr lang="pl-PL" sz="8000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algn="just"/>
            <a:r>
              <a:rPr lang="pl-PL" sz="8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Prace rozpoczęliśmy od uprzątnięcia terenu. Kupiliśmy niezbędne narzędzia: motyki, grace, grabie, szpadle, widły. Do założenia ogrodu wykorzystaliśmy rosnące już tam rośliny a z kamieni i płytek betonowych utworzyliśmy ogródek skalny. Założyliśmy rabatę kwiatową, roślin cebulowych. Mamy też poletko ziół, ogród warzywny, drzewa, krzewy owocowe i ozdobne. </a:t>
            </a:r>
            <a:endParaRPr lang="pl-PL" sz="800" dirty="0" smtClean="0"/>
          </a:p>
          <a:p>
            <a:pPr algn="just"/>
            <a:endParaRPr lang="pl-PL" sz="8000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algn="just"/>
            <a:endParaRPr lang="pl-PL" sz="8000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algn="just"/>
            <a:r>
              <a:rPr lang="pl-PL" sz="8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Dużo czasu spędzamy w naszym ogrodzie obserwując rośliny i zwierzęta. </a:t>
            </a:r>
          </a:p>
          <a:p>
            <a:pPr algn="just"/>
            <a:endParaRPr lang="pl-PL" sz="5500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algn="just"/>
            <a:endParaRPr lang="pl-PL" sz="5500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endParaRPr lang="pl-PL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ymbol zastępczy obrazu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927" r="13927"/>
          <a:stretch>
            <a:fillRect/>
          </a:stretch>
        </p:blipFill>
        <p:spPr>
          <a:xfrm>
            <a:off x="371862" y="1268760"/>
            <a:ext cx="2805352" cy="2592288"/>
          </a:xfrm>
          <a:prstGeom prst="rect">
            <a:avLst/>
          </a:prstGeo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</p:pic>
      <p:sp>
        <p:nvSpPr>
          <p:cNvPr id="13" name="pole tekstowe 12"/>
          <p:cNvSpPr txBox="1"/>
          <p:nvPr/>
        </p:nvSpPr>
        <p:spPr>
          <a:xfrm>
            <a:off x="755576" y="3861048"/>
            <a:ext cx="104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Pomidor</a:t>
            </a:r>
            <a:endParaRPr lang="pl-PL" dirty="0"/>
          </a:p>
        </p:txBody>
      </p:sp>
      <p:pic>
        <p:nvPicPr>
          <p:cNvPr id="14" name="Symbol zastępczy obrazu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927" r="13927"/>
          <a:stretch>
            <a:fillRect/>
          </a:stretch>
        </p:blipFill>
        <p:spPr>
          <a:xfrm>
            <a:off x="6444208" y="980728"/>
            <a:ext cx="2448272" cy="2262328"/>
          </a:xfrm>
          <a:prstGeom prst="rect">
            <a:avLst/>
          </a:prstGeo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</p:pic>
      <p:sp>
        <p:nvSpPr>
          <p:cNvPr id="15" name="pole tekstowe 14"/>
          <p:cNvSpPr txBox="1"/>
          <p:nvPr/>
        </p:nvSpPr>
        <p:spPr>
          <a:xfrm>
            <a:off x="6516216" y="3356992"/>
            <a:ext cx="99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Kapusta</a:t>
            </a:r>
            <a:endParaRPr lang="pl-PL" dirty="0"/>
          </a:p>
        </p:txBody>
      </p:sp>
      <p:pic>
        <p:nvPicPr>
          <p:cNvPr id="16" name="Symbol zastępczy obrazu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927" r="13927"/>
          <a:stretch>
            <a:fillRect/>
          </a:stretch>
        </p:blipFill>
        <p:spPr>
          <a:xfrm>
            <a:off x="3419872" y="620688"/>
            <a:ext cx="2805353" cy="2592288"/>
          </a:xfrm>
          <a:prstGeom prst="rect">
            <a:avLst/>
          </a:prstGeo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</p:pic>
      <p:sp>
        <p:nvSpPr>
          <p:cNvPr id="17" name="pole tekstowe 16"/>
          <p:cNvSpPr txBox="1"/>
          <p:nvPr/>
        </p:nvSpPr>
        <p:spPr>
          <a:xfrm>
            <a:off x="3635896" y="3429000"/>
            <a:ext cx="924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Ogórek</a:t>
            </a:r>
            <a:endParaRPr lang="pl-PL" dirty="0"/>
          </a:p>
        </p:txBody>
      </p:sp>
      <p:pic>
        <p:nvPicPr>
          <p:cNvPr id="20" name="Symbol zastępczy obrazu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927" r="13927"/>
          <a:stretch>
            <a:fillRect/>
          </a:stretch>
        </p:blipFill>
        <p:spPr>
          <a:xfrm>
            <a:off x="755576" y="4293095"/>
            <a:ext cx="2592288" cy="2395405"/>
          </a:xfrm>
          <a:prstGeom prst="rect">
            <a:avLst/>
          </a:prstGeo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</p:pic>
      <p:sp>
        <p:nvSpPr>
          <p:cNvPr id="9" name="pole tekstowe 8"/>
          <p:cNvSpPr txBox="1"/>
          <p:nvPr/>
        </p:nvSpPr>
        <p:spPr>
          <a:xfrm>
            <a:off x="611560" y="476672"/>
            <a:ext cx="2613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>
                <a:solidFill>
                  <a:srgbClr val="FFFFFF"/>
                </a:solidFill>
              </a:rPr>
              <a:t>Ogród warzywny</a:t>
            </a:r>
          </a:p>
        </p:txBody>
      </p:sp>
      <p:sp>
        <p:nvSpPr>
          <p:cNvPr id="10" name="Prostokąt 9"/>
          <p:cNvSpPr/>
          <p:nvPr/>
        </p:nvSpPr>
        <p:spPr>
          <a:xfrm>
            <a:off x="3635896" y="407707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 smtClean="0">
                <a:solidFill>
                  <a:srgbClr val="FFFFFF"/>
                </a:solidFill>
              </a:rPr>
              <a:t>Nasiona pomidorów, kapusty wysialiśmy  na początku marca. </a:t>
            </a:r>
          </a:p>
          <a:p>
            <a:r>
              <a:rPr lang="pl-PL" dirty="0" smtClean="0">
                <a:solidFill>
                  <a:srgbClr val="FFFFFF"/>
                </a:solidFill>
              </a:rPr>
              <a:t>Potem było pikowanie i w maju sadzenie roślin do gruntu.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3347864" y="6165304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Ziemniak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23869861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305665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332656"/>
            <a:ext cx="220038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332656"/>
            <a:ext cx="2974851" cy="2726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Symbol zastępczy obrazu 6"/>
          <p:cNvPicPr>
            <a:picLocks noGrp="1" noChangeAspect="1"/>
          </p:cNvPicPr>
          <p:nvPr>
            <p:ph type="pic" idx="1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198" b="19198"/>
          <a:stretch>
            <a:fillRect/>
          </a:stretch>
        </p:blipFill>
        <p:spPr>
          <a:xfrm>
            <a:off x="251520" y="3573016"/>
            <a:ext cx="3039132" cy="2808312"/>
          </a:xfrm>
        </p:spPr>
      </p:pic>
      <p:pic>
        <p:nvPicPr>
          <p:cNvPr id="14" name="Symbol zastępczy obrazu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198" b="19198"/>
          <a:stretch>
            <a:fillRect/>
          </a:stretch>
        </p:blipFill>
        <p:spPr>
          <a:xfrm>
            <a:off x="3419872" y="3645023"/>
            <a:ext cx="2592288" cy="2395405"/>
          </a:xfrm>
          <a:prstGeom prst="rect">
            <a:avLst/>
          </a:prstGeo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</p:pic>
      <p:pic>
        <p:nvPicPr>
          <p:cNvPr id="15" name="Symbol zastępczy obrazu 4" descr="IMG_0499.JPG"/>
          <p:cNvPicPr>
            <a:picLocks noChangeAspect="1"/>
          </p:cNvPicPr>
          <p:nvPr/>
        </p:nvPicPr>
        <p:blipFill>
          <a:blip r:embed="rId7" cstate="print"/>
          <a:srcRect l="13927" r="13927"/>
          <a:stretch>
            <a:fillRect/>
          </a:stretch>
        </p:blipFill>
        <p:spPr>
          <a:xfrm>
            <a:off x="6012160" y="3717032"/>
            <a:ext cx="2520280" cy="2328866"/>
          </a:xfrm>
          <a:prstGeom prst="rect">
            <a:avLst/>
          </a:prstGeo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</p:pic>
      <p:sp>
        <p:nvSpPr>
          <p:cNvPr id="8" name="pole tekstowe 7"/>
          <p:cNvSpPr txBox="1"/>
          <p:nvPr/>
        </p:nvSpPr>
        <p:spPr>
          <a:xfrm>
            <a:off x="395536" y="3212976"/>
            <a:ext cx="974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FFFF"/>
                </a:solidFill>
              </a:rPr>
              <a:t>Szpinak</a:t>
            </a:r>
            <a:endParaRPr lang="pl-PL" dirty="0">
              <a:solidFill>
                <a:srgbClr val="FFFFFF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5292080" y="3212976"/>
            <a:ext cx="3680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FFFF"/>
                </a:solidFill>
              </a:rPr>
              <a:t>Szpinak zaatakowany przez mszyce</a:t>
            </a:r>
            <a:endParaRPr lang="pl-PL" dirty="0">
              <a:solidFill>
                <a:srgbClr val="FFFFFF"/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3491880" y="3068960"/>
            <a:ext cx="749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FFFF"/>
                </a:solidFill>
              </a:rPr>
              <a:t>Kwiat</a:t>
            </a:r>
            <a:endParaRPr lang="pl-PL" dirty="0">
              <a:solidFill>
                <a:srgbClr val="FFFFFF"/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323528" y="6309320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FFFF"/>
                </a:solidFill>
              </a:rPr>
              <a:t>Sałata</a:t>
            </a:r>
            <a:endParaRPr lang="pl-PL" dirty="0">
              <a:solidFill>
                <a:srgbClr val="FFFFFF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5436096" y="6093296"/>
            <a:ext cx="877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FFFF"/>
                </a:solidFill>
              </a:rPr>
              <a:t>Cebula</a:t>
            </a:r>
            <a:endParaRPr lang="pl-P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06535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3779912" y="1844824"/>
            <a:ext cx="2314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rgbClr val="FFFFFF"/>
                </a:solidFill>
              </a:rPr>
              <a:t>Poletko ziołowe</a:t>
            </a:r>
            <a:endParaRPr lang="pl-PL" b="1" dirty="0">
              <a:solidFill>
                <a:srgbClr val="FFFFFF"/>
              </a:solidFill>
            </a:endParaRPr>
          </a:p>
        </p:txBody>
      </p:sp>
      <p:pic>
        <p:nvPicPr>
          <p:cNvPr id="3" name="Symbol zastępczy obrazu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927" r="13927"/>
          <a:stretch>
            <a:fillRect/>
          </a:stretch>
        </p:blipFill>
        <p:spPr>
          <a:xfrm>
            <a:off x="395536" y="404664"/>
            <a:ext cx="3024336" cy="2794639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1187624" y="3212976"/>
            <a:ext cx="884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FF"/>
                </a:solidFill>
              </a:rPr>
              <a:t>Hyzop</a:t>
            </a:r>
            <a:endParaRPr lang="pl-PL" b="1" dirty="0">
              <a:solidFill>
                <a:srgbClr val="FFFFFF"/>
              </a:solidFill>
            </a:endParaRPr>
          </a:p>
        </p:txBody>
      </p:sp>
      <p:pic>
        <p:nvPicPr>
          <p:cNvPr id="6" name="Symbol zastępczy obrazu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927" r="13927"/>
          <a:stretch>
            <a:fillRect/>
          </a:stretch>
        </p:blipFill>
        <p:spPr>
          <a:xfrm>
            <a:off x="6444208" y="1556792"/>
            <a:ext cx="2485132" cy="2296388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7164288" y="3861048"/>
            <a:ext cx="1131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err="1" smtClean="0">
                <a:solidFill>
                  <a:srgbClr val="FFFFFF"/>
                </a:solidFill>
              </a:rPr>
              <a:t>Oregano</a:t>
            </a:r>
            <a:endParaRPr lang="pl-PL" b="1" dirty="0">
              <a:solidFill>
                <a:srgbClr val="FFFFFF"/>
              </a:solidFill>
            </a:endParaRPr>
          </a:p>
        </p:txBody>
      </p:sp>
      <p:pic>
        <p:nvPicPr>
          <p:cNvPr id="8" name="Symbol zastępczy obrazu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927" r="13927"/>
          <a:stretch>
            <a:fillRect/>
          </a:stretch>
        </p:blipFill>
        <p:spPr>
          <a:xfrm>
            <a:off x="755576" y="3933056"/>
            <a:ext cx="2160240" cy="1996171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1187624" y="5949280"/>
            <a:ext cx="1089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FF"/>
                </a:solidFill>
              </a:rPr>
              <a:t>Lubczyk</a:t>
            </a:r>
            <a:endParaRPr lang="pl-PL" b="1" dirty="0">
              <a:solidFill>
                <a:srgbClr val="FFFFFF"/>
              </a:solidFill>
            </a:endParaRPr>
          </a:p>
        </p:txBody>
      </p:sp>
      <p:pic>
        <p:nvPicPr>
          <p:cNvPr id="10" name="Symbol zastępczy obrazu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927" r="13927"/>
          <a:stretch>
            <a:fillRect/>
          </a:stretch>
        </p:blipFill>
        <p:spPr>
          <a:xfrm>
            <a:off x="3347864" y="3573016"/>
            <a:ext cx="2881669" cy="2662808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3995936" y="6237312"/>
            <a:ext cx="100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FF"/>
                </a:solidFill>
              </a:rPr>
              <a:t>Szałwia</a:t>
            </a:r>
            <a:endParaRPr lang="pl-PL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10176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6516216" y="2132856"/>
            <a:ext cx="2098576" cy="1219200"/>
          </a:xfrm>
        </p:spPr>
        <p:txBody>
          <a:bodyPr>
            <a:normAutofit/>
          </a:bodyPr>
          <a:lstStyle/>
          <a:p>
            <a:pPr algn="ctr"/>
            <a:r>
              <a:rPr lang="pl-PL" dirty="0" smtClean="0">
                <a:solidFill>
                  <a:schemeClr val="tx1"/>
                </a:solidFill>
              </a:rPr>
              <a:t>Chwasty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3" name="Symbol zastępczy obrazu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927" r="13927"/>
          <a:stretch>
            <a:fillRect/>
          </a:stretch>
        </p:blipFill>
        <p:spPr>
          <a:xfrm>
            <a:off x="467544" y="3645023"/>
            <a:ext cx="2952328" cy="2728101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899592" y="3284984"/>
            <a:ext cx="985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Komosa</a:t>
            </a:r>
            <a:endParaRPr lang="pl-PL" dirty="0"/>
          </a:p>
        </p:txBody>
      </p:sp>
      <p:pic>
        <p:nvPicPr>
          <p:cNvPr id="6" name="Symbol zastępczy obrazu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927" r="13927"/>
          <a:stretch>
            <a:fillRect/>
          </a:stretch>
        </p:blipFill>
        <p:spPr>
          <a:xfrm>
            <a:off x="2843808" y="260648"/>
            <a:ext cx="3456384" cy="3193874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4067944" y="3429000"/>
            <a:ext cx="937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Podbiał</a:t>
            </a:r>
            <a:endParaRPr lang="pl-PL" dirty="0"/>
          </a:p>
        </p:txBody>
      </p:sp>
      <p:pic>
        <p:nvPicPr>
          <p:cNvPr id="7170" name="Picture 2" descr="C:\Users\Ania\Desktop\ogród\IMG_98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789040"/>
            <a:ext cx="4032448" cy="2688299"/>
          </a:xfrm>
          <a:prstGeom prst="rect">
            <a:avLst/>
          </a:prstGeom>
          <a:noFill/>
        </p:spPr>
      </p:pic>
      <p:sp>
        <p:nvSpPr>
          <p:cNvPr id="8" name="pole tekstowe 7"/>
          <p:cNvSpPr txBox="1"/>
          <p:nvPr/>
        </p:nvSpPr>
        <p:spPr>
          <a:xfrm>
            <a:off x="5076056" y="6488668"/>
            <a:ext cx="1863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Mniszek lekarski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7381713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60232" y="1700808"/>
            <a:ext cx="2057400" cy="451520"/>
          </a:xfrm>
        </p:spPr>
        <p:txBody>
          <a:bodyPr>
            <a:noAutofit/>
          </a:bodyPr>
          <a:lstStyle/>
          <a:p>
            <a:r>
              <a:rPr lang="pl-PL" sz="2800" dirty="0" smtClean="0">
                <a:solidFill>
                  <a:srgbClr val="FFFFFF"/>
                </a:solidFill>
              </a:rPr>
              <a:t>Ogródek </a:t>
            </a:r>
            <a:br>
              <a:rPr lang="pl-PL" sz="2800" dirty="0" smtClean="0">
                <a:solidFill>
                  <a:srgbClr val="FFFFFF"/>
                </a:solidFill>
              </a:rPr>
            </a:br>
            <a:r>
              <a:rPr lang="pl-PL" sz="2800" dirty="0" smtClean="0">
                <a:solidFill>
                  <a:srgbClr val="FFFFFF"/>
                </a:solidFill>
              </a:rPr>
              <a:t>skalny</a:t>
            </a:r>
            <a:endParaRPr lang="pl-PL" sz="2800" dirty="0">
              <a:solidFill>
                <a:srgbClr val="FFFFFF"/>
              </a:solidFill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endParaRPr lang="pl-PL" dirty="0" smtClean="0">
              <a:solidFill>
                <a:schemeClr val="tx1"/>
              </a:solidFill>
            </a:endParaRPr>
          </a:p>
          <a:p>
            <a:endParaRPr lang="pl-PL" dirty="0" smtClean="0">
              <a:solidFill>
                <a:schemeClr val="tx1"/>
              </a:solidFill>
            </a:endParaRPr>
          </a:p>
          <a:p>
            <a:r>
              <a:rPr lang="pl-PL" dirty="0" smtClean="0">
                <a:solidFill>
                  <a:srgbClr val="FFFFFF"/>
                </a:solidFill>
              </a:rPr>
              <a:t>Pod  </a:t>
            </a:r>
            <a:r>
              <a:rPr lang="pl-PL" dirty="0" err="1" smtClean="0">
                <a:solidFill>
                  <a:srgbClr val="FFFFFF"/>
                </a:solidFill>
              </a:rPr>
              <a:t>skalniak</a:t>
            </a:r>
            <a:r>
              <a:rPr lang="pl-PL" dirty="0" smtClean="0">
                <a:solidFill>
                  <a:srgbClr val="FFFFFF"/>
                </a:solidFill>
              </a:rPr>
              <a:t> wybraliśmy  teren     o przepuszczalnym, piaszczystym podłożu.  Zebraliśmy z pola kamienie,        a brzegi wyłożyliśmy betonowymi płytami, które znajdowały się na działce.</a:t>
            </a:r>
            <a:endParaRPr lang="pl-PL" dirty="0">
              <a:solidFill>
                <a:srgbClr val="FFFFFF"/>
              </a:solidFill>
            </a:endParaRPr>
          </a:p>
        </p:txBody>
      </p:sp>
      <p:pic>
        <p:nvPicPr>
          <p:cNvPr id="5" name="Symbol zastępczy obrazu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927" r="13927"/>
          <a:stretch>
            <a:fillRect/>
          </a:stretch>
        </p:blipFill>
        <p:spPr>
          <a:xfrm>
            <a:off x="609600" y="609600"/>
            <a:ext cx="5834608" cy="5391473"/>
          </a:xfrm>
          <a:prstGeom prst="rect">
            <a:avLst/>
          </a:prstGeo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56992"/>
            <a:ext cx="871537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ymbol zastępczy obrazu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927" r="13927"/>
          <a:stretch>
            <a:fillRect/>
          </a:stretch>
        </p:blipFill>
        <p:spPr>
          <a:xfrm>
            <a:off x="1331640" y="332656"/>
            <a:ext cx="2818656" cy="2604581"/>
          </a:xfrm>
          <a:prstGeom prst="rect">
            <a:avLst/>
          </a:prstGeo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</p:pic>
      <p:pic>
        <p:nvPicPr>
          <p:cNvPr id="4" name="Symbol zastępczy obrazu 4" descr="IMG_9500.JPG"/>
          <p:cNvPicPr>
            <a:picLocks noGrp="1" noChangeAspect="1"/>
          </p:cNvPicPr>
          <p:nvPr>
            <p:ph type="pic" idx="1"/>
          </p:nvPr>
        </p:nvPicPr>
        <p:blipFill>
          <a:blip r:embed="rId4" cstate="print"/>
          <a:srcRect l="13927" r="13927"/>
          <a:stretch>
            <a:fillRect/>
          </a:stretch>
        </p:blipFill>
        <p:spPr>
          <a:xfrm>
            <a:off x="4860032" y="404664"/>
            <a:ext cx="2817188" cy="2603225"/>
          </a:xfrm>
        </p:spPr>
      </p:pic>
      <p:sp>
        <p:nvSpPr>
          <p:cNvPr id="5" name="pole tekstowe 4"/>
          <p:cNvSpPr txBox="1"/>
          <p:nvPr/>
        </p:nvSpPr>
        <p:spPr>
          <a:xfrm>
            <a:off x="2123728" y="2780928"/>
            <a:ext cx="98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Sasanka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4932040" y="2852936"/>
            <a:ext cx="2019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Goździk  pierzasty</a:t>
            </a: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60232" y="908720"/>
            <a:ext cx="2057400" cy="1066800"/>
          </a:xfrm>
        </p:spPr>
        <p:txBody>
          <a:bodyPr/>
          <a:lstStyle/>
          <a:p>
            <a:r>
              <a:rPr lang="pl-PL" dirty="0" smtClean="0">
                <a:solidFill>
                  <a:srgbClr val="FFFFFF"/>
                </a:solidFill>
              </a:rPr>
              <a:t>Rośliny  w ogrodzie skalnym</a:t>
            </a:r>
            <a:endParaRPr lang="pl-PL" dirty="0">
              <a:solidFill>
                <a:srgbClr val="FFFFFF"/>
              </a:solidFill>
            </a:endParaRPr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927" r="13927"/>
          <a:stretch>
            <a:fillRect/>
          </a:stretch>
        </p:blipFill>
        <p:spPr>
          <a:xfrm>
            <a:off x="457200" y="457199"/>
            <a:ext cx="2962672" cy="2737659"/>
          </a:xfrm>
        </p:spPr>
      </p:pic>
      <p:pic>
        <p:nvPicPr>
          <p:cNvPr id="6" name="Symbol zastępczy obrazu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927" r="13927"/>
          <a:stretch>
            <a:fillRect/>
          </a:stretch>
        </p:blipFill>
        <p:spPr>
          <a:xfrm>
            <a:off x="3635896" y="3717032"/>
            <a:ext cx="2881669" cy="2662808"/>
          </a:xfrm>
          <a:prstGeom prst="rect">
            <a:avLst/>
          </a:prstGeo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</p:pic>
      <p:pic>
        <p:nvPicPr>
          <p:cNvPr id="7" name="Symbol zastępczy obrazu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927" r="13927"/>
          <a:stretch>
            <a:fillRect/>
          </a:stretch>
        </p:blipFill>
        <p:spPr>
          <a:xfrm>
            <a:off x="611560" y="3501008"/>
            <a:ext cx="2514719" cy="2323728"/>
          </a:xfrm>
          <a:prstGeom prst="rect">
            <a:avLst/>
          </a:prstGeo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</p:pic>
      <p:pic>
        <p:nvPicPr>
          <p:cNvPr id="9" name="Symbol zastępczy obrazu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927" r="13927"/>
          <a:stretch>
            <a:fillRect/>
          </a:stretch>
        </p:blipFill>
        <p:spPr>
          <a:xfrm>
            <a:off x="3563888" y="404664"/>
            <a:ext cx="3039132" cy="2808312"/>
          </a:xfrm>
          <a:prstGeom prst="rect">
            <a:avLst/>
          </a:prstGeo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</p:pic>
      <p:pic>
        <p:nvPicPr>
          <p:cNvPr id="10" name="Symbol zastępczy obrazu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927" r="13927"/>
          <a:stretch>
            <a:fillRect/>
          </a:stretch>
        </p:blipFill>
        <p:spPr>
          <a:xfrm>
            <a:off x="6732240" y="2348880"/>
            <a:ext cx="2207096" cy="2039468"/>
          </a:xfrm>
          <a:prstGeom prst="rect">
            <a:avLst/>
          </a:prstGeo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</p:pic>
      <p:sp>
        <p:nvSpPr>
          <p:cNvPr id="11" name="pole tekstowe 10"/>
          <p:cNvSpPr txBox="1"/>
          <p:nvPr/>
        </p:nvSpPr>
        <p:spPr>
          <a:xfrm>
            <a:off x="7956376" y="4437112"/>
            <a:ext cx="836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Rojnik</a:t>
            </a:r>
            <a:endParaRPr lang="pl-PL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539552" y="3140968"/>
            <a:ext cx="1269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Rogownica</a:t>
            </a:r>
            <a:endParaRPr lang="pl-PL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683568" y="5877272"/>
            <a:ext cx="2245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Rozchodnik  okazały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3974204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60648"/>
            <a:ext cx="343190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ole tekstowe 3"/>
          <p:cNvSpPr txBox="1"/>
          <p:nvPr/>
        </p:nvSpPr>
        <p:spPr>
          <a:xfrm rot="16200000">
            <a:off x="-2739670" y="2919184"/>
            <a:ext cx="6669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dirty="0" smtClean="0"/>
              <a:t>A to już my </a:t>
            </a:r>
            <a:r>
              <a:rPr lang="pl-PL" sz="4800" dirty="0" smtClean="0">
                <a:sym typeface="Wingdings" pitchFamily="2" charset="2"/>
              </a:rPr>
              <a:t></a:t>
            </a:r>
            <a:endParaRPr lang="pl-PL" sz="4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645024"/>
            <a:ext cx="3264698" cy="2991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Symbol zastępczy obrazu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927" r="13927"/>
          <a:stretch>
            <a:fillRect/>
          </a:stretch>
        </p:blipFill>
        <p:spPr>
          <a:xfrm>
            <a:off x="5407906" y="260648"/>
            <a:ext cx="3486223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Symbol zastępczy obrazu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927" r="13927"/>
          <a:stretch>
            <a:fillRect/>
          </a:stretch>
        </p:blipFill>
        <p:spPr>
          <a:xfrm>
            <a:off x="4860032" y="3717032"/>
            <a:ext cx="3050969" cy="2819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23528" y="404664"/>
            <a:ext cx="8496944" cy="2448272"/>
          </a:xfrm>
        </p:spPr>
        <p:txBody>
          <a:bodyPr>
            <a:normAutofit/>
          </a:bodyPr>
          <a:lstStyle/>
          <a:p>
            <a:pPr algn="ctr"/>
            <a:r>
              <a:rPr lang="pl-PL" sz="2800" dirty="0" smtClean="0"/>
              <a:t>W przyszłym roku planujemy rozbudowę naszego ogrodu. Posiejemy: len, proso, grykę, gorczycę, zboża.  Pojawią się tabliczki informacyjne z </a:t>
            </a:r>
            <a:r>
              <a:rPr lang="pl-PL" sz="2800" dirty="0" smtClean="0"/>
              <a:t>nazwami </a:t>
            </a:r>
            <a:r>
              <a:rPr lang="pl-PL" sz="2800" dirty="0" smtClean="0"/>
              <a:t>roślin, ławeczki.  </a:t>
            </a:r>
          </a:p>
          <a:p>
            <a:pPr algn="ctr"/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4572000" y="3140968"/>
            <a:ext cx="410445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 smtClean="0">
                <a:solidFill>
                  <a:srgbClr val="FEFAC9"/>
                </a:solidFill>
              </a:rPr>
              <a:t>Będziemy też prowadzić badania: mierzyć kwasowość gleby, ilość opadów, temperaturę, ciśnienie.  Powstaje już mini ogródek meteorologiczny. </a:t>
            </a:r>
            <a:endParaRPr lang="pl-PL" dirty="0"/>
          </a:p>
        </p:txBody>
      </p:sp>
      <p:pic>
        <p:nvPicPr>
          <p:cNvPr id="8" name="Obraz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924944"/>
            <a:ext cx="331236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dtytuł 5"/>
          <p:cNvSpPr>
            <a:spLocks noGrp="1"/>
          </p:cNvSpPr>
          <p:nvPr>
            <p:ph type="subTitle" idx="1"/>
          </p:nvPr>
        </p:nvSpPr>
        <p:spPr>
          <a:xfrm>
            <a:off x="469585" y="3645024"/>
            <a:ext cx="8305800" cy="1143000"/>
          </a:xfrm>
        </p:spPr>
        <p:txBody>
          <a:bodyPr/>
          <a:lstStyle/>
          <a:p>
            <a:r>
              <a:rPr lang="pl-PL" dirty="0"/>
              <a:t>Dziękujemy za obejrzenie naszej prezentacji i mamy nadzieję, że się podobało.</a:t>
            </a:r>
          </a:p>
          <a:p>
            <a:r>
              <a:rPr lang="pl-PL" dirty="0"/>
              <a:t>Wykonali:</a:t>
            </a:r>
          </a:p>
          <a:p>
            <a:r>
              <a:rPr lang="pl-PL" dirty="0"/>
              <a:t>Monika Dziekońska </a:t>
            </a:r>
          </a:p>
          <a:p>
            <a:r>
              <a:rPr lang="pl-PL" dirty="0"/>
              <a:t>Emilia Pawełko</a:t>
            </a:r>
          </a:p>
          <a:p>
            <a:r>
              <a:rPr lang="pl-PL" dirty="0"/>
              <a:t> Natalia Olszyńska </a:t>
            </a:r>
          </a:p>
          <a:p>
            <a:r>
              <a:rPr lang="pl-PL" dirty="0"/>
              <a:t>Szymon Wasilewski </a:t>
            </a:r>
          </a:p>
          <a:p>
            <a:endParaRPr lang="pl-PL" dirty="0"/>
          </a:p>
        </p:txBody>
      </p:sp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469585" y="692696"/>
            <a:ext cx="8305800" cy="1981200"/>
          </a:xfrm>
        </p:spPr>
        <p:txBody>
          <a:bodyPr/>
          <a:lstStyle/>
          <a:p>
            <a:pPr algn="ctr"/>
            <a:r>
              <a:rPr lang="pl-PL" dirty="0" smtClean="0"/>
              <a:t>Koniec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5071219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219200"/>
          </a:xfrm>
        </p:spPr>
        <p:txBody>
          <a:bodyPr/>
          <a:lstStyle/>
          <a:p>
            <a:r>
              <a:rPr lang="pl-PL" dirty="0" smtClean="0"/>
              <a:t>Zdjęcie satelitarne terenu szkoły</a:t>
            </a:r>
            <a:endParaRPr lang="pl-PL" dirty="0"/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00808"/>
            <a:ext cx="613410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pole tekstowe 14"/>
          <p:cNvSpPr txBox="1"/>
          <p:nvPr/>
        </p:nvSpPr>
        <p:spPr>
          <a:xfrm>
            <a:off x="6660232" y="1700808"/>
            <a:ext cx="231768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FFFF"/>
                </a:solidFill>
              </a:rPr>
              <a:t>1 – szkoła</a:t>
            </a:r>
          </a:p>
          <a:p>
            <a:endParaRPr lang="pl-PL" dirty="0" smtClean="0">
              <a:solidFill>
                <a:srgbClr val="FFFFFF"/>
              </a:solidFill>
            </a:endParaRPr>
          </a:p>
          <a:p>
            <a:r>
              <a:rPr lang="pl-PL" dirty="0" smtClean="0">
                <a:solidFill>
                  <a:srgbClr val="FFFFFF"/>
                </a:solidFill>
              </a:rPr>
              <a:t>2 – sala gimnastyczna</a:t>
            </a:r>
          </a:p>
          <a:p>
            <a:endParaRPr lang="pl-PL" dirty="0" smtClean="0">
              <a:solidFill>
                <a:srgbClr val="FFFFFF"/>
              </a:solidFill>
            </a:endParaRPr>
          </a:p>
          <a:p>
            <a:r>
              <a:rPr lang="pl-PL" dirty="0" smtClean="0">
                <a:solidFill>
                  <a:srgbClr val="FFFFFF"/>
                </a:solidFill>
              </a:rPr>
              <a:t>3 – boisko</a:t>
            </a:r>
          </a:p>
          <a:p>
            <a:endParaRPr lang="pl-PL" dirty="0" smtClean="0">
              <a:solidFill>
                <a:srgbClr val="FFFFFF"/>
              </a:solidFill>
            </a:endParaRPr>
          </a:p>
          <a:p>
            <a:r>
              <a:rPr lang="pl-PL" dirty="0" smtClean="0">
                <a:solidFill>
                  <a:srgbClr val="FFFFFF"/>
                </a:solidFill>
              </a:rPr>
              <a:t>4 – boisko</a:t>
            </a:r>
          </a:p>
          <a:p>
            <a:endParaRPr lang="pl-PL" dirty="0" smtClean="0">
              <a:solidFill>
                <a:srgbClr val="FFFFFF"/>
              </a:solidFill>
            </a:endParaRPr>
          </a:p>
          <a:p>
            <a:r>
              <a:rPr lang="pl-PL" dirty="0" smtClean="0">
                <a:solidFill>
                  <a:srgbClr val="FFFFFF"/>
                </a:solidFill>
              </a:rPr>
              <a:t>5 – boisko trawiaste</a:t>
            </a:r>
          </a:p>
          <a:p>
            <a:endParaRPr lang="pl-PL" dirty="0" smtClean="0">
              <a:solidFill>
                <a:srgbClr val="FFFFFF"/>
              </a:solidFill>
            </a:endParaRPr>
          </a:p>
          <a:p>
            <a:r>
              <a:rPr lang="pl-PL" dirty="0" smtClean="0">
                <a:solidFill>
                  <a:srgbClr val="FFFFFF"/>
                </a:solidFill>
              </a:rPr>
              <a:t>6 – miasteczko </a:t>
            </a:r>
          </a:p>
          <a:p>
            <a:r>
              <a:rPr lang="pl-PL" dirty="0" smtClean="0">
                <a:solidFill>
                  <a:srgbClr val="FFFFFF"/>
                </a:solidFill>
              </a:rPr>
              <a:t>      ruchu drogowego</a:t>
            </a:r>
          </a:p>
          <a:p>
            <a:endParaRPr lang="pl-PL" dirty="0" smtClean="0">
              <a:solidFill>
                <a:srgbClr val="FFFFFF"/>
              </a:solidFill>
            </a:endParaRPr>
          </a:p>
          <a:p>
            <a:r>
              <a:rPr lang="pl-PL" dirty="0" smtClean="0">
                <a:solidFill>
                  <a:srgbClr val="FFFFFF"/>
                </a:solidFill>
              </a:rPr>
              <a:t>7 – ogród szkolny</a:t>
            </a:r>
            <a:endParaRPr lang="pl-PL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Plan  ogrodu</a:t>
            </a:r>
            <a:endParaRPr lang="pl-PL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4896544" cy="4745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5868144" y="1700809"/>
            <a:ext cx="300287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FFFFFF"/>
                </a:solidFill>
              </a:rPr>
              <a:t>1 – warzywnik</a:t>
            </a:r>
          </a:p>
          <a:p>
            <a:endParaRPr lang="pl-PL" dirty="0" smtClean="0">
              <a:solidFill>
                <a:srgbClr val="FFFFFF"/>
              </a:solidFill>
            </a:endParaRPr>
          </a:p>
          <a:p>
            <a:r>
              <a:rPr lang="pl-PL" dirty="0" smtClean="0">
                <a:solidFill>
                  <a:srgbClr val="FFFFFF"/>
                </a:solidFill>
              </a:rPr>
              <a:t>2 – rabata kwiatowa</a:t>
            </a:r>
          </a:p>
          <a:p>
            <a:endParaRPr lang="pl-PL" dirty="0" smtClean="0">
              <a:solidFill>
                <a:srgbClr val="FFFFFF"/>
              </a:solidFill>
            </a:endParaRPr>
          </a:p>
          <a:p>
            <a:r>
              <a:rPr lang="pl-PL" dirty="0" smtClean="0">
                <a:solidFill>
                  <a:srgbClr val="FFFFFF"/>
                </a:solidFill>
              </a:rPr>
              <a:t>3 – poletko ziołowe</a:t>
            </a:r>
          </a:p>
          <a:p>
            <a:endParaRPr lang="pl-PL" dirty="0" smtClean="0">
              <a:solidFill>
                <a:srgbClr val="FFFFFF"/>
              </a:solidFill>
            </a:endParaRPr>
          </a:p>
          <a:p>
            <a:r>
              <a:rPr lang="pl-PL" dirty="0" smtClean="0">
                <a:solidFill>
                  <a:srgbClr val="FFFFFF"/>
                </a:solidFill>
              </a:rPr>
              <a:t>4 – kompostownik</a:t>
            </a:r>
          </a:p>
          <a:p>
            <a:endParaRPr lang="pl-PL" dirty="0" smtClean="0">
              <a:solidFill>
                <a:srgbClr val="FFFFFF"/>
              </a:solidFill>
            </a:endParaRPr>
          </a:p>
          <a:p>
            <a:r>
              <a:rPr lang="pl-PL" dirty="0" smtClean="0">
                <a:solidFill>
                  <a:srgbClr val="FFFFFF"/>
                </a:solidFill>
              </a:rPr>
              <a:t>5 – ogródek skalny</a:t>
            </a:r>
          </a:p>
          <a:p>
            <a:endParaRPr lang="pl-PL" dirty="0" smtClean="0">
              <a:solidFill>
                <a:srgbClr val="FFFFFF"/>
              </a:solidFill>
            </a:endParaRPr>
          </a:p>
          <a:p>
            <a:r>
              <a:rPr lang="pl-PL" dirty="0" smtClean="0">
                <a:solidFill>
                  <a:srgbClr val="FFFFFF"/>
                </a:solidFill>
              </a:rPr>
              <a:t>6 – rabata roślin cebulowych</a:t>
            </a:r>
          </a:p>
          <a:p>
            <a:endParaRPr lang="pl-PL" dirty="0" smtClean="0">
              <a:solidFill>
                <a:srgbClr val="FFFFFF"/>
              </a:solidFill>
            </a:endParaRPr>
          </a:p>
          <a:p>
            <a:endParaRPr lang="pl-PL" dirty="0" smtClean="0">
              <a:solidFill>
                <a:srgbClr val="FFFFFF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5868144" y="5301208"/>
            <a:ext cx="2069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latin typeface="Arial Narrow" pitchFamily="34" charset="0"/>
              </a:rPr>
              <a:t>Powierzchnia </a:t>
            </a:r>
          </a:p>
          <a:p>
            <a:r>
              <a:rPr lang="pl-PL" b="1" dirty="0" smtClean="0">
                <a:latin typeface="Arial Narrow" pitchFamily="34" charset="0"/>
              </a:rPr>
              <a:t>obejmuje ok. 200 m2</a:t>
            </a:r>
          </a:p>
          <a:p>
            <a:r>
              <a:rPr lang="pl-PL" dirty="0" smtClean="0">
                <a:latin typeface="Arial Narrow" pitchFamily="34" charset="0"/>
              </a:rPr>
              <a:t>. </a:t>
            </a:r>
            <a:endParaRPr lang="pl-PL" dirty="0">
              <a:latin typeface="Arial Narrow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8435280" cy="5715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W   ogrodzie:</a:t>
            </a:r>
          </a:p>
          <a:p>
            <a:endParaRPr lang="pl-PL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pl-PL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chodzimy wyznaczonymi ścieżkami</a:t>
            </a:r>
          </a:p>
          <a:p>
            <a:r>
              <a:rPr lang="pl-PL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zabieramy śmieci ze sobą</a:t>
            </a:r>
          </a:p>
          <a:p>
            <a:r>
              <a:rPr lang="pl-PL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nie krzyczymy </a:t>
            </a:r>
          </a:p>
          <a:p>
            <a:r>
              <a:rPr lang="pl-PL" dirty="0" smtClean="0">
                <a:solidFill>
                  <a:srgbClr val="FFFFFF"/>
                </a:solidFill>
              </a:rPr>
              <a:t>pojawiające się szkodniki zwalczamy metodami naturalnymi</a:t>
            </a:r>
          </a:p>
          <a:p>
            <a:r>
              <a:rPr lang="pl-PL" dirty="0" smtClean="0">
                <a:solidFill>
                  <a:srgbClr val="FFFFFF"/>
                </a:solidFill>
              </a:rPr>
              <a:t>glebę  nawozimy obornikiem</a:t>
            </a:r>
          </a:p>
          <a:p>
            <a:r>
              <a:rPr lang="pl-PL" dirty="0" smtClean="0">
                <a:solidFill>
                  <a:srgbClr val="FFFFFF"/>
                </a:solidFill>
              </a:rPr>
              <a:t>odpady organiczne przeznaczamy na kompost</a:t>
            </a:r>
          </a:p>
          <a:p>
            <a:pPr>
              <a:buNone/>
            </a:pPr>
            <a:endParaRPr lang="pl-PL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>
              <a:buNone/>
            </a:pPr>
            <a:r>
              <a:rPr lang="pl-PL" dirty="0" smtClean="0">
                <a:solidFill>
                  <a:srgbClr val="92D050"/>
                </a:solidFill>
              </a:rPr>
              <a:t> </a:t>
            </a: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179512" y="1700808"/>
            <a:ext cx="9144000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 smtClean="0">
                <a:solidFill>
                  <a:srgbClr val="FFFFFF"/>
                </a:solidFill>
              </a:rPr>
              <a:t>Drzewa owocowe:</a:t>
            </a:r>
            <a:r>
              <a:rPr lang="pl-PL" dirty="0" smtClean="0"/>
              <a:t>  jabłoń, grusza, śliwa</a:t>
            </a:r>
          </a:p>
          <a:p>
            <a:pPr>
              <a:buNone/>
            </a:pPr>
            <a:endParaRPr lang="pl-PL" sz="1600" dirty="0" smtClean="0"/>
          </a:p>
          <a:p>
            <a:pPr>
              <a:buNone/>
            </a:pPr>
            <a:r>
              <a:rPr lang="pl-PL" dirty="0" smtClean="0">
                <a:solidFill>
                  <a:srgbClr val="FFFFFF"/>
                </a:solidFill>
              </a:rPr>
              <a:t>Drzewa iglaste: </a:t>
            </a:r>
            <a:r>
              <a:rPr lang="pl-PL" dirty="0" smtClean="0"/>
              <a:t>świerk</a:t>
            </a:r>
          </a:p>
          <a:p>
            <a:pPr>
              <a:buNone/>
            </a:pPr>
            <a:endParaRPr lang="pl-PL" sz="1600" dirty="0" smtClean="0"/>
          </a:p>
          <a:p>
            <a:pPr>
              <a:buNone/>
            </a:pPr>
            <a:r>
              <a:rPr lang="pl-PL" dirty="0" smtClean="0">
                <a:solidFill>
                  <a:srgbClr val="FFFFFF"/>
                </a:solidFill>
              </a:rPr>
              <a:t>Drzewa liściaste: </a:t>
            </a:r>
            <a:r>
              <a:rPr lang="pl-PL" dirty="0" smtClean="0"/>
              <a:t>brzoza, wierzba, grochodrzew, katalpa</a:t>
            </a:r>
          </a:p>
          <a:p>
            <a:endParaRPr lang="pl-PL" sz="1600" dirty="0" smtClean="0"/>
          </a:p>
          <a:p>
            <a:pPr>
              <a:buNone/>
            </a:pPr>
            <a:r>
              <a:rPr lang="pl-PL" dirty="0" smtClean="0">
                <a:solidFill>
                  <a:srgbClr val="FFFFFF"/>
                </a:solidFill>
              </a:rPr>
              <a:t>Krzewy owocowe: </a:t>
            </a:r>
            <a:r>
              <a:rPr lang="pl-PL" dirty="0" smtClean="0"/>
              <a:t>agrest, malina, jeżyna, winorośl, pigwowiec</a:t>
            </a:r>
          </a:p>
          <a:p>
            <a:pPr>
              <a:buNone/>
            </a:pPr>
            <a:endParaRPr lang="pl-PL" sz="1600" dirty="0" smtClean="0"/>
          </a:p>
          <a:p>
            <a:pPr>
              <a:buNone/>
            </a:pPr>
            <a:r>
              <a:rPr lang="pl-PL" dirty="0" smtClean="0">
                <a:solidFill>
                  <a:srgbClr val="FFFFFF"/>
                </a:solidFill>
              </a:rPr>
              <a:t>Krzewy ozdobne: </a:t>
            </a:r>
            <a:r>
              <a:rPr lang="pl-PL" dirty="0" smtClean="0"/>
              <a:t>cis, jałowiec, bukszpan, tuja</a:t>
            </a:r>
          </a:p>
          <a:p>
            <a:pPr>
              <a:buNone/>
            </a:pPr>
            <a:endParaRPr lang="pl-PL" sz="1600" dirty="0" smtClean="0"/>
          </a:p>
          <a:p>
            <a:pPr>
              <a:buNone/>
            </a:pPr>
            <a:r>
              <a:rPr lang="pl-PL" dirty="0" smtClean="0">
                <a:solidFill>
                  <a:srgbClr val="FFFFFF"/>
                </a:solidFill>
              </a:rPr>
              <a:t>Pnącza: </a:t>
            </a:r>
            <a:r>
              <a:rPr lang="pl-PL" dirty="0" smtClean="0"/>
              <a:t>wiciokrzew, bluszcz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251520" y="332656"/>
            <a:ext cx="37659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400" dirty="0" smtClean="0"/>
              <a:t>Roślinność  </a:t>
            </a:r>
            <a:endParaRPr lang="pl-PL" sz="54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:\fajne\IMG_04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3" y="476671"/>
            <a:ext cx="4032447" cy="6048673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539552" y="5589240"/>
            <a:ext cx="24620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92D050"/>
                </a:solidFill>
              </a:rPr>
              <a:t>Grochodrzew</a:t>
            </a:r>
          </a:p>
          <a:p>
            <a:r>
              <a:rPr lang="pl-PL" b="1" dirty="0" smtClean="0">
                <a:solidFill>
                  <a:srgbClr val="92D050"/>
                </a:solidFill>
              </a:rPr>
              <a:t>Należy  do gatunków </a:t>
            </a:r>
          </a:p>
          <a:p>
            <a:r>
              <a:rPr lang="pl-PL" b="1" dirty="0" smtClean="0">
                <a:solidFill>
                  <a:srgbClr val="92D050"/>
                </a:solidFill>
              </a:rPr>
              <a:t>inwazyjnych.</a:t>
            </a:r>
            <a:endParaRPr lang="pl-PL" b="1" dirty="0">
              <a:solidFill>
                <a:srgbClr val="92D050"/>
              </a:solidFill>
            </a:endParaRPr>
          </a:p>
        </p:txBody>
      </p:sp>
      <p:pic>
        <p:nvPicPr>
          <p:cNvPr id="14341" name="Picture 5" descr="I:\ogrod\dzrzewa\IMG_94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548680"/>
            <a:ext cx="4104456" cy="2736304"/>
          </a:xfrm>
          <a:prstGeom prst="rect">
            <a:avLst/>
          </a:prstGeom>
          <a:noFill/>
        </p:spPr>
      </p:pic>
      <p:pic>
        <p:nvPicPr>
          <p:cNvPr id="14342" name="Picture 6" descr="I:\ogrod\dzrzewa\IMG_94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2924944"/>
            <a:ext cx="2376265" cy="1584176"/>
          </a:xfrm>
          <a:prstGeom prst="rect">
            <a:avLst/>
          </a:prstGeom>
          <a:noFill/>
        </p:spPr>
      </p:pic>
      <p:pic>
        <p:nvPicPr>
          <p:cNvPr id="10" name="Picture 9" descr="I:\ogrod\dzrzewa\IMG_95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221088"/>
            <a:ext cx="1536171" cy="2304256"/>
          </a:xfrm>
          <a:prstGeom prst="rect">
            <a:avLst/>
          </a:prstGeom>
          <a:noFill/>
        </p:spPr>
      </p:pic>
      <p:sp>
        <p:nvSpPr>
          <p:cNvPr id="11" name="pole tekstowe 10"/>
          <p:cNvSpPr txBox="1"/>
          <p:nvPr/>
        </p:nvSpPr>
        <p:spPr>
          <a:xfrm>
            <a:off x="6804248" y="4725144"/>
            <a:ext cx="1797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Sumak octowiec</a:t>
            </a: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332656"/>
            <a:ext cx="2592288" cy="5770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I:\ogrod\dzrzewa\IMG_94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8156" y="1124744"/>
            <a:ext cx="2736303" cy="4104456"/>
          </a:xfrm>
          <a:prstGeom prst="rect">
            <a:avLst/>
          </a:prstGeom>
          <a:noFill/>
        </p:spPr>
      </p:pic>
      <p:pic>
        <p:nvPicPr>
          <p:cNvPr id="7" name="Picture 8" descr="I:\ogrod\dzrzewa\IMG_94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340768"/>
            <a:ext cx="2112234" cy="3168352"/>
          </a:xfrm>
          <a:prstGeom prst="rect">
            <a:avLst/>
          </a:prstGeom>
          <a:noFill/>
        </p:spPr>
      </p:pic>
      <p:sp>
        <p:nvSpPr>
          <p:cNvPr id="9" name="pole tekstowe 8"/>
          <p:cNvSpPr txBox="1"/>
          <p:nvPr/>
        </p:nvSpPr>
        <p:spPr>
          <a:xfrm>
            <a:off x="683568" y="4797152"/>
            <a:ext cx="1088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92D050"/>
                </a:solidFill>
              </a:rPr>
              <a:t>Wierzba</a:t>
            </a:r>
            <a:endParaRPr lang="pl-PL" b="1" dirty="0">
              <a:solidFill>
                <a:srgbClr val="92D050"/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2987824" y="6237312"/>
            <a:ext cx="928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92D050"/>
                </a:solidFill>
              </a:rPr>
              <a:t>Brzoza</a:t>
            </a:r>
            <a:endParaRPr lang="pl-PL" b="1" dirty="0">
              <a:solidFill>
                <a:srgbClr val="92D050"/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6012160" y="5517232"/>
            <a:ext cx="917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92D050"/>
                </a:solidFill>
              </a:rPr>
              <a:t>Świerk</a:t>
            </a:r>
            <a:endParaRPr lang="pl-PL" b="1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476672"/>
            <a:ext cx="6697343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3140968"/>
            <a:ext cx="2968551" cy="3475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/>
          <p:cNvSpPr txBox="1"/>
          <p:nvPr/>
        </p:nvSpPr>
        <p:spPr>
          <a:xfrm>
            <a:off x="971600" y="472514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92D050"/>
                </a:solidFill>
              </a:rPr>
              <a:t>Kwiat i owoc jabłoni.</a:t>
            </a:r>
            <a:endParaRPr lang="pl-PL" b="1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er">
  <a:themeElements>
    <a:clrScheme name="Niestandardowy 4">
      <a:dk1>
        <a:srgbClr val="00B050"/>
      </a:dk1>
      <a:lt1>
        <a:srgbClr val="92D050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i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3601</TotalTime>
  <Words>588</Words>
  <Application>Microsoft Office PowerPoint</Application>
  <PresentationFormat>Pokaz na ekranie (4:3)</PresentationFormat>
  <Paragraphs>163</Paragraphs>
  <Slides>29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0" baseType="lpstr">
      <vt:lpstr>Papier</vt:lpstr>
      <vt:lpstr>Witajcie w naszym ogrodzie</vt:lpstr>
      <vt:lpstr>Slajd 2</vt:lpstr>
      <vt:lpstr>Zdjęcie satelitarne terenu szkoły</vt:lpstr>
      <vt:lpstr>Plan  ogrodu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Krzewy   owocowe</vt:lpstr>
      <vt:lpstr>Slajd 20</vt:lpstr>
      <vt:lpstr>Slajd 21</vt:lpstr>
      <vt:lpstr>Poletko ziołowe</vt:lpstr>
      <vt:lpstr>Chwasty</vt:lpstr>
      <vt:lpstr>Ogródek  skalny</vt:lpstr>
      <vt:lpstr>Slajd 25</vt:lpstr>
      <vt:lpstr>Rośliny  w ogrodzie skalnym</vt:lpstr>
      <vt:lpstr>Slajd 27</vt:lpstr>
      <vt:lpstr>Slajd 28</vt:lpstr>
      <vt:lpstr>Koniec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Witajcie w naszym Parku Narodowym</dc:title>
  <dc:creator>Ania</dc:creator>
  <cp:lastModifiedBy>Ania</cp:lastModifiedBy>
  <cp:revision>52</cp:revision>
  <dcterms:created xsi:type="dcterms:W3CDTF">2016-06-09T05:56:57Z</dcterms:created>
  <dcterms:modified xsi:type="dcterms:W3CDTF">2016-12-06T13:50:05Z</dcterms:modified>
</cp:coreProperties>
</file>